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7" r:id="rId2"/>
    <p:sldId id="258" r:id="rId3"/>
    <p:sldId id="265" r:id="rId4"/>
    <p:sldId id="270" r:id="rId5"/>
    <p:sldId id="271" r:id="rId6"/>
    <p:sldId id="259" r:id="rId7"/>
    <p:sldId id="267" r:id="rId8"/>
    <p:sldId id="268" r:id="rId9"/>
    <p:sldId id="266" r:id="rId10"/>
    <p:sldId id="260" r:id="rId11"/>
    <p:sldId id="261" r:id="rId12"/>
    <p:sldId id="262" r:id="rId13"/>
    <p:sldId id="263" r:id="rId14"/>
    <p:sldId id="273" r:id="rId15"/>
    <p:sldId id="264" r:id="rId16"/>
    <p:sldId id="274" r:id="rId17"/>
    <p:sldId id="275" r:id="rId18"/>
    <p:sldId id="297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91" r:id="rId27"/>
    <p:sldId id="292" r:id="rId28"/>
    <p:sldId id="293" r:id="rId29"/>
    <p:sldId id="296" r:id="rId30"/>
    <p:sldId id="295" r:id="rId31"/>
    <p:sldId id="284" r:id="rId32"/>
    <p:sldId id="285" r:id="rId33"/>
    <p:sldId id="288" r:id="rId34"/>
    <p:sldId id="286" r:id="rId35"/>
    <p:sldId id="299" r:id="rId36"/>
    <p:sldId id="298" r:id="rId37"/>
    <p:sldId id="28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modifyVerifier cryptProviderType="rsaFull" cryptAlgorithmClass="hash" cryptAlgorithmType="typeAny" cryptAlgorithmSid="4" spinCount="50000" saltData="gbgFgBACIJRaYBfazBjk0A" hashData="h/zaew6ZX1QtkzB3J0ddm/sMxx0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BAA1-BA59-4BC5-9954-CD9AFABCF3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E537-EC4F-487B-BA0D-18FDDA7231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31D1-F159-456B-A8E3-0724DCA557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7048-4775-45F9-8403-5E3B6172E0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0424-9640-4F0B-891D-854AA6E7E6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CA3B5-9783-474E-ACE3-B1374BAAB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6C97-11C3-4E8B-B516-854C462886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012A-E5F9-499E-A4F2-723B6D1C1C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92F2-9BD6-4296-8BE5-9E6B0541E8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0FCB-665F-4665-9D59-EF0352072B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7F23-C05D-48BD-81EA-DF4FC53FFB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735F3E-1D0B-4004-87BC-CC18AD44AC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5004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 i="1" smtClean="0">
                <a:solidFill>
                  <a:srgbClr val="FF0066"/>
                </a:solidFill>
              </a:rPr>
              <a:t>                     </a:t>
            </a:r>
            <a:r>
              <a:rPr lang="it-IT" altLang="it-IT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Prof. M.F. BURATTINI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7488238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SEMEIOTICA CHIRURGICA </a:t>
            </a:r>
          </a:p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DELLE ERNIE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Fattori predisponenti</a:t>
            </a:r>
            <a:endParaRPr lang="it-IT" altLang="it-IT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•Malformazioni congenite ( persistenza del dotto peritoneo-vaginale)</a:t>
            </a:r>
          </a:p>
          <a:p>
            <a:pPr>
              <a:buFontTx/>
              <a:buNone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•Gravidanza</a:t>
            </a:r>
          </a:p>
          <a:p>
            <a:pPr>
              <a:buFontTx/>
              <a:buNone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•Fattori ereditari (debolezza di parete)</a:t>
            </a:r>
          </a:p>
          <a:p>
            <a:pPr>
              <a:buFontTx/>
              <a:buNone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•Rapido dimagrimento</a:t>
            </a:r>
          </a:p>
          <a:p>
            <a:pPr>
              <a:buFontTx/>
              <a:buNone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•Sesso</a:t>
            </a:r>
          </a:p>
          <a:p>
            <a:pPr>
              <a:buFontTx/>
              <a:buNone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•Età (neonato= malformazione; adulto= sforzo; anziano= debolezza)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Fattori  determinanti</a:t>
            </a:r>
            <a:endParaRPr lang="it-IT" altLang="it-IT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•Sforzi (che aumentano la pressione endoaddominale)</a:t>
            </a:r>
          </a:p>
          <a:p>
            <a:pPr>
              <a:buFontTx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•Traumi della parete</a:t>
            </a:r>
          </a:p>
          <a:p>
            <a:pPr>
              <a:buFontTx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•Insufficienza respiratoria cronica</a:t>
            </a:r>
          </a:p>
          <a:p>
            <a:pPr>
              <a:buFontTx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•Ascite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Elementi costitutivi</a:t>
            </a:r>
            <a:endParaRPr lang="it-IT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9425" y="2814638"/>
            <a:ext cx="3105150" cy="20955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Ernie esterne più frequenti</a:t>
            </a:r>
            <a:endParaRPr lang="it-IT" altLang="it-IT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inguinali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crurali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ombelicali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epigastriche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otturatorie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lombari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ischiatiche</a:t>
            </a:r>
          </a:p>
          <a:p>
            <a:pPr>
              <a:buFont typeface="Wingdings" pitchFamily="2" charset="2"/>
              <a:buChar char="Ø"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rnia.eu/images/femo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1557338"/>
            <a:ext cx="500221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Caratteri dell’ernia libera</a:t>
            </a:r>
            <a:endParaRPr lang="it-IT" altLang="it-IT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Tumefazione: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dolente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dolorabile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riducibile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espansibile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trasmette l’impulso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Complicanze</a:t>
            </a:r>
            <a:endParaRPr lang="it-IT" altLang="it-IT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STROZZAMENTO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INTASAMENTO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PERDITA DEL DIRITTO DI DOMICILIO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INFEZIONE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ERNIA EVIDENTE</a:t>
            </a:r>
          </a:p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ERNIA NON EVIDENTE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ISPEZIONE: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Paziente in piedi e poi supino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Ambiente ben illuminato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Osservazione facendo aumentare la pressione endoaddominale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Definizione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fuoriuscita di un viscere o parte di esso</a:t>
            </a: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altLang="it-IT" b="1" i="1" smtClean="0">
                <a:latin typeface="Times New Roman" pitchFamily="18" charset="0"/>
                <a:cs typeface="Times New Roman" pitchFamily="18" charset="0"/>
              </a:rPr>
              <a:t>rivestito dai suoi tegumenti, dalla cavità dove normalmente è contenuto, </a:t>
            </a: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attraverso un’area di debolezza della parete o un orifizio preformato o un canale naturale.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ISPEZIONE: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Sede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Colore e superficie della cute sovrastante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Movimenti spontanei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Modificazioni in seguito a movimenti fisiologici e a cambiamenti di posizione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PALPAZIONE: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Paziente in piedi e poi supino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PALPAZIONE: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Sede e tipo di ernia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296988"/>
          </a:xfrm>
        </p:spPr>
        <p:txBody>
          <a:bodyPr rtlCol="0">
            <a:normAutofit fontScale="90000"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PALPAZIONE:</a:t>
            </a:r>
            <a:b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Sede e tipo di ernia</a:t>
            </a:r>
            <a:b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468313" y="2362200"/>
            <a:ext cx="8229600" cy="44958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ERNIA INGUINALE: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Obliqua esterna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Diretta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Obliqua interna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8"/>
            <a:ext cx="111442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ERNIA INGUINALE</a:t>
            </a:r>
            <a:endParaRPr lang="it-IT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90713" y="1600200"/>
            <a:ext cx="5362575" cy="4525963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765175"/>
            <a:ext cx="3897312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28675" name="Picture 4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4450" y="1557338"/>
            <a:ext cx="3686175" cy="42481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29699" name="Picture 4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2213" y="1916113"/>
            <a:ext cx="3863975" cy="49418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it-IT" altLang="it-IT" b="1" smtClean="0">
                <a:latin typeface="Comic Sans MS" pitchFamily="66" charset="0"/>
              </a:rPr>
              <a:t>Quadro clinico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7213"/>
            <a:ext cx="7772400" cy="4087812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>
              <a:spcAft>
                <a:spcPct val="40000"/>
              </a:spcAft>
            </a:pPr>
            <a:r>
              <a:rPr lang="it-IT" sz="3600" b="1" smtClean="0">
                <a:latin typeface="Comic Sans MS" pitchFamily="66" charset="0"/>
              </a:rPr>
              <a:t>Tumefazione inguinale o inguino-scrotale in genere non dolente</a:t>
            </a:r>
          </a:p>
          <a:p>
            <a:pPr>
              <a:spcAft>
                <a:spcPct val="40000"/>
              </a:spcAft>
            </a:pPr>
            <a:r>
              <a:rPr lang="it-IT" sz="3600" b="1" smtClean="0">
                <a:latin typeface="Comic Sans MS" pitchFamily="66" charset="0"/>
              </a:rPr>
              <a:t>Teso-elastica</a:t>
            </a:r>
          </a:p>
          <a:p>
            <a:pPr>
              <a:spcAft>
                <a:spcPct val="40000"/>
              </a:spcAft>
            </a:pPr>
            <a:r>
              <a:rPr lang="it-IT" sz="3600" b="1" smtClean="0">
                <a:latin typeface="Comic Sans MS" pitchFamily="66" charset="0"/>
              </a:rPr>
              <a:t>Riducibile 						</a:t>
            </a:r>
          </a:p>
          <a:p>
            <a:pPr>
              <a:spcAft>
                <a:spcPct val="40000"/>
              </a:spcAft>
            </a:pPr>
            <a:r>
              <a:rPr lang="it-IT" sz="3600" b="1" i="1" smtClean="0">
                <a:latin typeface="Comic Sans MS" pitchFamily="66" charset="0"/>
              </a:rPr>
              <a:t>Non transilluminabile</a:t>
            </a:r>
            <a:endParaRPr lang="it-IT" sz="3600" b="1" smtClean="0">
              <a:latin typeface="Comic Sans MS" pitchFamily="66" charset="0"/>
            </a:endParaRPr>
          </a:p>
          <a:p>
            <a:endParaRPr lang="it-IT" b="1" smtClean="0">
              <a:latin typeface="Comic Sans MS" pitchFamily="66" charset="0"/>
            </a:endParaRPr>
          </a:p>
        </p:txBody>
      </p:sp>
      <p:pic>
        <p:nvPicPr>
          <p:cNvPr id="66564" name="Picture 4" descr="Dottopv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it-IT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143500"/>
          </a:xfrm>
        </p:spPr>
        <p:txBody>
          <a:bodyPr/>
          <a:lstStyle/>
          <a:p>
            <a:pPr>
              <a:buFontTx/>
              <a:buNone/>
            </a:pPr>
            <a:endParaRPr lang="it-IT" altLang="it-IT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LAPAROCELE </a:t>
            </a: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ernia su cicatrice chirurgica</a:t>
            </a:r>
          </a:p>
          <a:p>
            <a:pPr>
              <a:buFontTx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it-IT" altLang="it-IT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EVISCERAZIONE </a:t>
            </a: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fuoriuscita di visceri per cedimento di tutti i piani parietali</a:t>
            </a:r>
            <a:endParaRPr lang="it-IT" alt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endParaRPr lang="it-IT" altLang="it-IT" b="1" smtClean="0">
              <a:latin typeface="Comic Sans MS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7213"/>
            <a:ext cx="7772400" cy="4087812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endParaRPr lang="it-IT" b="1" smtClean="0">
              <a:latin typeface="Comic Sans MS" pitchFamily="66" charset="0"/>
            </a:endParaRPr>
          </a:p>
        </p:txBody>
      </p:sp>
      <p:pic>
        <p:nvPicPr>
          <p:cNvPr id="65542" name="Picture 6" descr="Dottopv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4813"/>
            <a:ext cx="5472112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PALPAZIONE: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Ricerca della porta erniaria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Riducibilità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Impulso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Dolorabilità</a:t>
            </a:r>
          </a:p>
          <a:p>
            <a:pPr marL="514350" indent="-514350">
              <a:buFontTx/>
              <a:buNone/>
            </a:pPr>
            <a:endParaRPr lang="it-IT" alt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PERCUSSIONE</a:t>
            </a:r>
          </a:p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AUSCULTAZIONE</a:t>
            </a:r>
          </a:p>
          <a:p>
            <a:pPr marL="514350" indent="-514350">
              <a:buFontTx/>
              <a:buNone/>
            </a:pPr>
            <a:endParaRPr lang="it-IT" alt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STROZZAMENTO ERNIARIO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62263" y="1600200"/>
            <a:ext cx="3419475" cy="4525963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STROZZAMENTO ERNIARIO</a:t>
            </a: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Tumefazione: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Dolente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Dolorabile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riducibile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espansibile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trasmette l’impulso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STROZZAMENTO ERNIARIO</a:t>
            </a:r>
          </a:p>
        </p:txBody>
      </p:sp>
      <p:pic>
        <p:nvPicPr>
          <p:cNvPr id="36867" name="Picture 4" descr="Immagin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600200"/>
            <a:ext cx="4175125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STROZZAMENTO</a:t>
            </a:r>
          </a:p>
        </p:txBody>
      </p:sp>
      <p:pic>
        <p:nvPicPr>
          <p:cNvPr id="37891" name="Picture 4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568450"/>
            <a:ext cx="6480175" cy="46894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PERDITA DEL DIRITTO DI DOMICILIO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376488"/>
            <a:ext cx="3673475" cy="42608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LAPAROCELE</a:t>
            </a:r>
            <a:endParaRPr lang="it-IT" smtClean="0"/>
          </a:p>
        </p:txBody>
      </p:sp>
      <p:pic>
        <p:nvPicPr>
          <p:cNvPr id="5123" name="Picture 2" descr="Laparocele di piccole dimension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916113"/>
            <a:ext cx="3430587" cy="2916237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iuseppeamato.eu/it/wp-content/uploads/2011/06/PB100015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55783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Classificazione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CONGENITE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ACQUISITE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1314450"/>
            <a:ext cx="51149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975"/>
            <a:ext cx="66246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Classificazione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ESTERNE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319</Words>
  <Application>Microsoft Office PowerPoint</Application>
  <PresentationFormat>Presentazione su schermo (4:3)</PresentationFormat>
  <Paragraphs>104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Times New Roman</vt:lpstr>
      <vt:lpstr>Arial</vt:lpstr>
      <vt:lpstr>Calibri</vt:lpstr>
      <vt:lpstr>Wingdings</vt:lpstr>
      <vt:lpstr>Comic Sans MS</vt:lpstr>
      <vt:lpstr>Tema di Office</vt:lpstr>
      <vt:lpstr>Diapositiva 1</vt:lpstr>
      <vt:lpstr>Definizione</vt:lpstr>
      <vt:lpstr>Diapositiva 3</vt:lpstr>
      <vt:lpstr>LAPAROCELE</vt:lpstr>
      <vt:lpstr>Diapositiva 5</vt:lpstr>
      <vt:lpstr>Classificazione</vt:lpstr>
      <vt:lpstr>Diapositiva 7</vt:lpstr>
      <vt:lpstr>Diapositiva 8</vt:lpstr>
      <vt:lpstr>Classificazione</vt:lpstr>
      <vt:lpstr>Fattori predisponenti</vt:lpstr>
      <vt:lpstr>Fattori  determinanti</vt:lpstr>
      <vt:lpstr>Elementi costitutivi</vt:lpstr>
      <vt:lpstr>Ernie esterne più frequenti</vt:lpstr>
      <vt:lpstr>Diapositiva 14</vt:lpstr>
      <vt:lpstr>Caratteri dell’ernia libera</vt:lpstr>
      <vt:lpstr>Complicanze</vt:lpstr>
      <vt:lpstr>ESAME SEMEIOLOGICO</vt:lpstr>
      <vt:lpstr>ESAME SEMEIOLOGICO</vt:lpstr>
      <vt:lpstr>ESAME SEMEIOLOGICO</vt:lpstr>
      <vt:lpstr>ESAME SEMEIOLOGICO</vt:lpstr>
      <vt:lpstr>ESAME SEMEIOLOGICO</vt:lpstr>
      <vt:lpstr>ESAME SEMEIOLOGICO</vt:lpstr>
      <vt:lpstr>3. PALPAZIONE: Sede e tipo di ernia </vt:lpstr>
      <vt:lpstr>Diapositiva 24</vt:lpstr>
      <vt:lpstr>ERNIA INGUINALE</vt:lpstr>
      <vt:lpstr>Diapositiva 26</vt:lpstr>
      <vt:lpstr>Diapositiva 27</vt:lpstr>
      <vt:lpstr>Diapositiva 28</vt:lpstr>
      <vt:lpstr>Quadro clinico</vt:lpstr>
      <vt:lpstr>Diapositiva 30</vt:lpstr>
      <vt:lpstr>ESAME SEMEIOLOGICO</vt:lpstr>
      <vt:lpstr>ESAME SEMEIOLOGICO</vt:lpstr>
      <vt:lpstr>STROZZAMENTO ERNIARIO</vt:lpstr>
      <vt:lpstr>STROZZAMENTO ERNIARIO</vt:lpstr>
      <vt:lpstr>STROZZAMENTO ERNIARIO</vt:lpstr>
      <vt:lpstr>STROZZAMENTO</vt:lpstr>
      <vt:lpstr>PERDITA DEL DIRITTO DI DOMICILIO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</dc:creator>
  <cp:lastModifiedBy>Diego</cp:lastModifiedBy>
  <cp:revision>25</cp:revision>
  <dcterms:created xsi:type="dcterms:W3CDTF">2013-03-14T14:52:46Z</dcterms:created>
  <dcterms:modified xsi:type="dcterms:W3CDTF">2015-04-02T08:05:13Z</dcterms:modified>
</cp:coreProperties>
</file>